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56"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209C15-EB49-47B8-84BC-B7BDF0283C8D}" v="178" dt="2024-01-22T22:44:32.1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2" d="100"/>
          <a:sy n="82" d="100"/>
        </p:scale>
        <p:origin x="720" y="1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jpeg>
</file>

<file path=ppt/media/image3.jpeg>
</file>

<file path=ppt/media/image4.jpeg>
</file>

<file path=ppt/media/image5.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BC497-F8AB-3D40-EE0A-E69F59C2D3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5B084EA-F517-40FB-07A5-EFF388CC19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0C8E201-34BC-1254-5E06-4D0A33D75BA6}"/>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5" name="Footer Placeholder 4">
            <a:extLst>
              <a:ext uri="{FF2B5EF4-FFF2-40B4-BE49-F238E27FC236}">
                <a16:creationId xmlns:a16="http://schemas.microsoft.com/office/drawing/2014/main" id="{7415F3F5-B2F6-97A1-2282-FED707B5AD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93F4DE-4799-8C2B-129C-7FB6711651DB}"/>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25425416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0165B-E27B-1A36-668A-33B87CBC320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B3F7E7-CB4D-1E1A-C94F-64F097D4BEE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F0015-E1EA-F848-1C0F-E45580AEBCCF}"/>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5" name="Footer Placeholder 4">
            <a:extLst>
              <a:ext uri="{FF2B5EF4-FFF2-40B4-BE49-F238E27FC236}">
                <a16:creationId xmlns:a16="http://schemas.microsoft.com/office/drawing/2014/main" id="{6402B987-EE33-4820-C04E-F57363E8B4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1B4035-1A0C-8AFC-416A-C332E9ABECE4}"/>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3060879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5B9BBB-BBCA-FAF9-76FB-543BEAF22A7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2C1227F-719B-075A-E8F9-7AEAE09CDC3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9BA71E-DE80-3317-0236-23CA26194FA3}"/>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5" name="Footer Placeholder 4">
            <a:extLst>
              <a:ext uri="{FF2B5EF4-FFF2-40B4-BE49-F238E27FC236}">
                <a16:creationId xmlns:a16="http://schemas.microsoft.com/office/drawing/2014/main" id="{CF5B90F4-89BC-220A-3016-B915B49690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8CC4F8-9947-AECC-5402-A74157DB11B0}"/>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1375446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874E3-F3B0-8501-38F9-58FC4C1776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349C52-7111-890C-6220-B218B29512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FF6EED-70AB-476A-55BB-C10E58D6A381}"/>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5" name="Footer Placeholder 4">
            <a:extLst>
              <a:ext uri="{FF2B5EF4-FFF2-40B4-BE49-F238E27FC236}">
                <a16:creationId xmlns:a16="http://schemas.microsoft.com/office/drawing/2014/main" id="{210FA686-D87B-04F6-246F-A0961D64C9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1D4B52-FFD0-0D80-AB8C-22E916F85CA7}"/>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27473428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A14D3-60A8-8E51-5343-C911D079AD2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28809C2-20A9-0B70-0DD5-D3B20C1CAC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6B30E7B-9B6D-D636-A6C2-901034F330FD}"/>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5" name="Footer Placeholder 4">
            <a:extLst>
              <a:ext uri="{FF2B5EF4-FFF2-40B4-BE49-F238E27FC236}">
                <a16:creationId xmlns:a16="http://schemas.microsoft.com/office/drawing/2014/main" id="{E1C2EC14-734A-E160-E13C-958161D195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B33DB0-FCA3-C005-E5C4-AC4535CAC0E1}"/>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17997427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80E06-32A3-2387-28EC-0B4D0273CA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BC97B1-05C0-3BD0-5B00-EBAB97505D6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EF1ABE-331F-1EAC-9C16-AB4374C021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ADBDEA-A2B5-7627-7D13-B8D373315A38}"/>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6" name="Footer Placeholder 5">
            <a:extLst>
              <a:ext uri="{FF2B5EF4-FFF2-40B4-BE49-F238E27FC236}">
                <a16:creationId xmlns:a16="http://schemas.microsoft.com/office/drawing/2014/main" id="{D387432D-175B-2BFA-4BA5-2F1C6C4517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328BBD-E8FB-DB38-E21C-2733DA286CFA}"/>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3382221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96D17-BD7B-F269-E8FE-DD5B7A51F0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3B7224-3E3A-F84B-E720-902F3ACF3D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745D1E-B00D-3C9E-2CDB-771F1D020A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C9C8C72-7110-AA32-02B7-E3B6057127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5CB569-8201-9424-DB0C-141B0F260C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29132B-B132-1E1F-591D-7834C3C8B68E}"/>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8" name="Footer Placeholder 7">
            <a:extLst>
              <a:ext uri="{FF2B5EF4-FFF2-40B4-BE49-F238E27FC236}">
                <a16:creationId xmlns:a16="http://schemas.microsoft.com/office/drawing/2014/main" id="{D54A07B5-F3ED-773B-E1AB-F1E1A9DD615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4213C3-AEC8-F0D5-12F2-FB82792BAEC5}"/>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14284564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A804B0-CA2F-D7B4-0231-9496B92E95E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94FEE39-522F-BDA4-F7BA-8A8469C883D4}"/>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4" name="Footer Placeholder 3">
            <a:extLst>
              <a:ext uri="{FF2B5EF4-FFF2-40B4-BE49-F238E27FC236}">
                <a16:creationId xmlns:a16="http://schemas.microsoft.com/office/drawing/2014/main" id="{DEEA8921-EBA3-08C4-658C-D08FA4BC03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4E3A9E1-AEB6-C606-7454-364B0804661B}"/>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6231621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25EA494-458C-3102-E925-50B54C89F4F5}"/>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3" name="Footer Placeholder 2">
            <a:extLst>
              <a:ext uri="{FF2B5EF4-FFF2-40B4-BE49-F238E27FC236}">
                <a16:creationId xmlns:a16="http://schemas.microsoft.com/office/drawing/2014/main" id="{2D192983-9E3B-1B5E-C080-9104DEEE96C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300238-9244-1032-40DB-44D9FA6EBFE0}"/>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173765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BEF21-2B5A-8E99-20AC-F45952F973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1C84E44-78E6-B011-A595-79A3ADEB96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E5E5215-9AB3-2DB5-0EE2-10ADEF2D98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8E9D3F-BCD8-EC85-0169-EC516016FE2E}"/>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6" name="Footer Placeholder 5">
            <a:extLst>
              <a:ext uri="{FF2B5EF4-FFF2-40B4-BE49-F238E27FC236}">
                <a16:creationId xmlns:a16="http://schemas.microsoft.com/office/drawing/2014/main" id="{17C983FC-88D5-67AC-2904-62B450CDBD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6DC9A9-0E7B-E536-1C16-83137311724B}"/>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5274923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EA42C-3443-E171-E202-872123519C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821654C-DFB8-6ED6-3BDB-227526BE90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ABF1C9D-03E5-2AB3-13EB-E10F1A60C10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D7C694-59A9-B571-C8E2-A7F85B2576A7}"/>
              </a:ext>
            </a:extLst>
          </p:cNvPr>
          <p:cNvSpPr>
            <a:spLocks noGrp="1"/>
          </p:cNvSpPr>
          <p:nvPr>
            <p:ph type="dt" sz="half" idx="10"/>
          </p:nvPr>
        </p:nvSpPr>
        <p:spPr/>
        <p:txBody>
          <a:bodyPr/>
          <a:lstStyle/>
          <a:p>
            <a:fld id="{F56FECEB-6BF1-4C8D-9E41-8ECF777D573B}" type="datetimeFigureOut">
              <a:rPr lang="en-US" smtClean="0"/>
              <a:t>1/22/2024</a:t>
            </a:fld>
            <a:endParaRPr lang="en-US"/>
          </a:p>
        </p:txBody>
      </p:sp>
      <p:sp>
        <p:nvSpPr>
          <p:cNvPr id="6" name="Footer Placeholder 5">
            <a:extLst>
              <a:ext uri="{FF2B5EF4-FFF2-40B4-BE49-F238E27FC236}">
                <a16:creationId xmlns:a16="http://schemas.microsoft.com/office/drawing/2014/main" id="{347F2AD3-E082-9957-0554-04F1AA0F32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EBFEBE-586E-4AB9-19A2-E3BC9D168230}"/>
              </a:ext>
            </a:extLst>
          </p:cNvPr>
          <p:cNvSpPr>
            <a:spLocks noGrp="1"/>
          </p:cNvSpPr>
          <p:nvPr>
            <p:ph type="sldNum" sz="quarter" idx="12"/>
          </p:nvPr>
        </p:nvSpPr>
        <p:spPr/>
        <p:txBody>
          <a:bodyPr/>
          <a:lstStyle/>
          <a:p>
            <a:fld id="{4317C4A2-2C15-49F1-8215-CB05A7DE5F71}" type="slidenum">
              <a:rPr lang="en-US" smtClean="0"/>
              <a:t>‹#›</a:t>
            </a:fld>
            <a:endParaRPr lang="en-US"/>
          </a:p>
        </p:txBody>
      </p:sp>
    </p:spTree>
    <p:extLst>
      <p:ext uri="{BB962C8B-B14F-4D97-AF65-F5344CB8AC3E}">
        <p14:creationId xmlns:p14="http://schemas.microsoft.com/office/powerpoint/2010/main" val="41563502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7D07A-61FD-4B06-16BF-FA48B7D048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31FDE7-F297-67CC-58DB-E10FAB2AF6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2887FB-5AC9-21C6-8382-84D5706BAB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56FECEB-6BF1-4C8D-9E41-8ECF777D573B}" type="datetimeFigureOut">
              <a:rPr lang="en-US" smtClean="0"/>
              <a:t>1/22/2024</a:t>
            </a:fld>
            <a:endParaRPr lang="en-US"/>
          </a:p>
        </p:txBody>
      </p:sp>
      <p:sp>
        <p:nvSpPr>
          <p:cNvPr id="5" name="Footer Placeholder 4">
            <a:extLst>
              <a:ext uri="{FF2B5EF4-FFF2-40B4-BE49-F238E27FC236}">
                <a16:creationId xmlns:a16="http://schemas.microsoft.com/office/drawing/2014/main" id="{BFC55DD0-6704-1331-B383-A2679DED59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005187-D48A-C675-52E1-B5DB5C6713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17C4A2-2C15-49F1-8215-CB05A7DE5F71}" type="slidenum">
              <a:rPr lang="en-US" smtClean="0"/>
              <a:t>‹#›</a:t>
            </a:fld>
            <a:endParaRPr lang="en-US"/>
          </a:p>
        </p:txBody>
      </p:sp>
    </p:spTree>
    <p:extLst>
      <p:ext uri="{BB962C8B-B14F-4D97-AF65-F5344CB8AC3E}">
        <p14:creationId xmlns:p14="http://schemas.microsoft.com/office/powerpoint/2010/main" val="2032929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85437F2-659F-05C6-61DC-D7113CAA14B2}"/>
              </a:ext>
            </a:extLst>
          </p:cNvPr>
          <p:cNvPicPr>
            <a:picLocks noChangeAspect="1"/>
          </p:cNvPicPr>
          <p:nvPr/>
        </p:nvPicPr>
        <p:blipFill>
          <a:blip r:embed="rId2"/>
          <a:stretch>
            <a:fillRect/>
          </a:stretch>
        </p:blipFill>
        <p:spPr>
          <a:xfrm>
            <a:off x="7062708" y="-441338"/>
            <a:ext cx="5132404" cy="3420581"/>
          </a:xfrm>
          <a:prstGeom prst="rect">
            <a:avLst/>
          </a:prstGeom>
        </p:spPr>
      </p:pic>
      <p:sp>
        <p:nvSpPr>
          <p:cNvPr id="2" name="Title 1">
            <a:extLst>
              <a:ext uri="{FF2B5EF4-FFF2-40B4-BE49-F238E27FC236}">
                <a16:creationId xmlns:a16="http://schemas.microsoft.com/office/drawing/2014/main" id="{9C827EBC-5EF3-0AC4-553D-E68A359F21CF}"/>
              </a:ext>
            </a:extLst>
          </p:cNvPr>
          <p:cNvSpPr>
            <a:spLocks noGrp="1"/>
          </p:cNvSpPr>
          <p:nvPr>
            <p:ph type="title"/>
          </p:nvPr>
        </p:nvSpPr>
        <p:spPr/>
        <p:txBody>
          <a:bodyPr/>
          <a:lstStyle/>
          <a:p>
            <a:endParaRPr lang="en-US"/>
          </a:p>
        </p:txBody>
      </p:sp>
      <p:pic>
        <p:nvPicPr>
          <p:cNvPr id="4" name="Content Placeholder 3" descr="A group of people standing around a table looking at a computer&#10;&#10;Description automatically generated">
            <a:extLst>
              <a:ext uri="{FF2B5EF4-FFF2-40B4-BE49-F238E27FC236}">
                <a16:creationId xmlns:a16="http://schemas.microsoft.com/office/drawing/2014/main" id="{8EC4950F-AF07-1FCA-3688-300A3FAF527A}"/>
              </a:ext>
            </a:extLst>
          </p:cNvPr>
          <p:cNvPicPr>
            <a:picLocks noGrp="1" noChangeAspect="1"/>
          </p:cNvPicPr>
          <p:nvPr>
            <p:ph idx="1"/>
          </p:nvPr>
        </p:nvPicPr>
        <p:blipFill>
          <a:blip r:embed="rId3"/>
          <a:stretch>
            <a:fillRect/>
          </a:stretch>
        </p:blipFill>
        <p:spPr>
          <a:xfrm>
            <a:off x="5667715" y="2505757"/>
            <a:ext cx="6524337" cy="4351338"/>
          </a:xfrm>
        </p:spPr>
      </p:pic>
      <p:pic>
        <p:nvPicPr>
          <p:cNvPr id="5" name="Picture 4" descr="A group of men standing around a table with a computer&#10;&#10;Description automatically generated">
            <a:extLst>
              <a:ext uri="{FF2B5EF4-FFF2-40B4-BE49-F238E27FC236}">
                <a16:creationId xmlns:a16="http://schemas.microsoft.com/office/drawing/2014/main" id="{81CBBB40-ABB7-2098-3FD6-8403844421F1}"/>
              </a:ext>
            </a:extLst>
          </p:cNvPr>
          <p:cNvPicPr>
            <a:picLocks noChangeAspect="1"/>
          </p:cNvPicPr>
          <p:nvPr/>
        </p:nvPicPr>
        <p:blipFill>
          <a:blip r:embed="rId4"/>
          <a:stretch>
            <a:fillRect/>
          </a:stretch>
        </p:blipFill>
        <p:spPr>
          <a:xfrm>
            <a:off x="1337" y="-1182"/>
            <a:ext cx="5665094" cy="3780876"/>
          </a:xfrm>
          <a:prstGeom prst="rect">
            <a:avLst/>
          </a:prstGeom>
        </p:spPr>
      </p:pic>
      <p:pic>
        <p:nvPicPr>
          <p:cNvPr id="6" name="Picture 5" descr="A group of women in a room with red cups&#10;&#10;Description automatically generated">
            <a:extLst>
              <a:ext uri="{FF2B5EF4-FFF2-40B4-BE49-F238E27FC236}">
                <a16:creationId xmlns:a16="http://schemas.microsoft.com/office/drawing/2014/main" id="{E740282B-6AA0-A58C-CF70-42CAE9B44DD4}"/>
              </a:ext>
            </a:extLst>
          </p:cNvPr>
          <p:cNvPicPr>
            <a:picLocks noChangeAspect="1"/>
          </p:cNvPicPr>
          <p:nvPr/>
        </p:nvPicPr>
        <p:blipFill>
          <a:blip r:embed="rId5"/>
          <a:stretch>
            <a:fillRect/>
          </a:stretch>
        </p:blipFill>
        <p:spPr>
          <a:xfrm>
            <a:off x="5014086" y="12290"/>
            <a:ext cx="3788587" cy="2601484"/>
          </a:xfrm>
          <a:prstGeom prst="rect">
            <a:avLst/>
          </a:prstGeom>
        </p:spPr>
      </p:pic>
      <p:pic>
        <p:nvPicPr>
          <p:cNvPr id="8" name="Picture 7" descr="A group of people posing for a photo&#10;&#10;Description automatically generated">
            <a:extLst>
              <a:ext uri="{FF2B5EF4-FFF2-40B4-BE49-F238E27FC236}">
                <a16:creationId xmlns:a16="http://schemas.microsoft.com/office/drawing/2014/main" id="{71988F49-39EA-7452-44A0-46DF032B6619}"/>
              </a:ext>
            </a:extLst>
          </p:cNvPr>
          <p:cNvPicPr>
            <a:picLocks noChangeAspect="1"/>
          </p:cNvPicPr>
          <p:nvPr/>
        </p:nvPicPr>
        <p:blipFill>
          <a:blip r:embed="rId6"/>
          <a:stretch>
            <a:fillRect/>
          </a:stretch>
        </p:blipFill>
        <p:spPr>
          <a:xfrm>
            <a:off x="7635" y="3342801"/>
            <a:ext cx="5658795" cy="3768280"/>
          </a:xfrm>
          <a:prstGeom prst="rect">
            <a:avLst/>
          </a:prstGeom>
        </p:spPr>
      </p:pic>
      <p:sp>
        <p:nvSpPr>
          <p:cNvPr id="9" name="TextBox 8">
            <a:extLst>
              <a:ext uri="{FF2B5EF4-FFF2-40B4-BE49-F238E27FC236}">
                <a16:creationId xmlns:a16="http://schemas.microsoft.com/office/drawing/2014/main" id="{492F3A9A-5E1C-F849-F361-053B023E5F81}"/>
              </a:ext>
            </a:extLst>
          </p:cNvPr>
          <p:cNvSpPr txBox="1"/>
          <p:nvPr/>
        </p:nvSpPr>
        <p:spPr>
          <a:xfrm>
            <a:off x="3188" y="6547689"/>
            <a:ext cx="69776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i="1">
                <a:solidFill>
                  <a:schemeClr val="bg1"/>
                </a:solidFill>
                <a:latin typeface="Times New Roman"/>
                <a:cs typeface="Times New Roman"/>
              </a:rPr>
              <a:t>Photos by Natalie and Danny</a:t>
            </a:r>
          </a:p>
        </p:txBody>
      </p:sp>
    </p:spTree>
    <p:extLst>
      <p:ext uri="{BB962C8B-B14F-4D97-AF65-F5344CB8AC3E}">
        <p14:creationId xmlns:p14="http://schemas.microsoft.com/office/powerpoint/2010/main" val="3871687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146FFEC-59B7-28B2-5F5F-68026918A9EC}"/>
              </a:ext>
            </a:extLst>
          </p:cNvPr>
          <p:cNvSpPr txBox="1"/>
          <p:nvPr/>
        </p:nvSpPr>
        <p:spPr>
          <a:xfrm>
            <a:off x="257175" y="304800"/>
            <a:ext cx="11477625" cy="369332"/>
          </a:xfrm>
          <a:prstGeom prst="rect">
            <a:avLst/>
          </a:prstGeom>
          <a:noFill/>
        </p:spPr>
        <p:txBody>
          <a:bodyPr wrap="square" rtlCol="0">
            <a:spAutoFit/>
          </a:bodyPr>
          <a:lstStyle/>
          <a:p>
            <a:pPr algn="ctr"/>
            <a:r>
              <a:rPr lang="en-US" b="1" dirty="0"/>
              <a:t>Clark Competitive Computing Club (C4) – Spring 2024 Hackathon Grant Proposal </a:t>
            </a:r>
          </a:p>
        </p:txBody>
      </p:sp>
      <p:sp>
        <p:nvSpPr>
          <p:cNvPr id="5" name="TextBox 4">
            <a:extLst>
              <a:ext uri="{FF2B5EF4-FFF2-40B4-BE49-F238E27FC236}">
                <a16:creationId xmlns:a16="http://schemas.microsoft.com/office/drawing/2014/main" id="{183C8003-D19A-F03E-1D41-169FD23B2954}"/>
              </a:ext>
            </a:extLst>
          </p:cNvPr>
          <p:cNvSpPr txBox="1"/>
          <p:nvPr/>
        </p:nvSpPr>
        <p:spPr>
          <a:xfrm>
            <a:off x="705044" y="1056410"/>
            <a:ext cx="4086225" cy="1769715"/>
          </a:xfrm>
          <a:prstGeom prst="rect">
            <a:avLst/>
          </a:prstGeom>
          <a:noFill/>
        </p:spPr>
        <p:txBody>
          <a:bodyPr wrap="square" rtlCol="0">
            <a:spAutoFit/>
          </a:bodyPr>
          <a:lstStyle/>
          <a:p>
            <a:r>
              <a:rPr lang="en-US" sz="1400" b="1" dirty="0"/>
              <a:t>What is the C4 Hackathon?</a:t>
            </a:r>
          </a:p>
          <a:p>
            <a:endParaRPr lang="en-US" sz="1100" dirty="0"/>
          </a:p>
          <a:p>
            <a:r>
              <a:rPr lang="en-US" sz="1100" i="1" kern="100" dirty="0">
                <a:effectLst/>
                <a:latin typeface="Calibri" panose="020F0502020204030204" pitchFamily="34" charset="0"/>
                <a:ea typeface="Calibri" panose="020F0502020204030204" pitchFamily="34" charset="0"/>
                <a:cs typeface="Calibri" panose="020F0502020204030204" pitchFamily="34" charset="0"/>
              </a:rPr>
              <a:t>The Clark Competitive Computing Club (C4) Spring 2024 Hackathon is a unique opportunity to promote innovation and collaboration among technology-focused undergraduate students at Clark University. This Hackathon is open to all undergraduate students enrolled within the university, and we encourage students of all backgrounds and interests to participate in this exciting event. </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6" name="TextBox 5">
            <a:extLst>
              <a:ext uri="{FF2B5EF4-FFF2-40B4-BE49-F238E27FC236}">
                <a16:creationId xmlns:a16="http://schemas.microsoft.com/office/drawing/2014/main" id="{AA70B3FF-29E2-3264-7C23-E1EE739E57EF}"/>
              </a:ext>
            </a:extLst>
          </p:cNvPr>
          <p:cNvSpPr txBox="1"/>
          <p:nvPr/>
        </p:nvSpPr>
        <p:spPr>
          <a:xfrm>
            <a:off x="776343" y="2826125"/>
            <a:ext cx="3542190" cy="2557110"/>
          </a:xfrm>
          <a:prstGeom prst="rect">
            <a:avLst/>
          </a:prstGeom>
          <a:noFill/>
        </p:spPr>
        <p:txBody>
          <a:bodyPr wrap="square" rtlCol="0">
            <a:spAutoFit/>
          </a:bodyPr>
          <a:lstStyle/>
          <a:p>
            <a:pPr marL="0" marR="0">
              <a:spcBef>
                <a:spcPts val="200"/>
              </a:spcBef>
              <a:spcAft>
                <a:spcPts val="0"/>
              </a:spcAft>
            </a:pPr>
            <a:r>
              <a:rPr lang="en-US" sz="1400" b="1" kern="100" dirty="0">
                <a:effectLst/>
                <a:latin typeface="Calibri" panose="020F0502020204030204" pitchFamily="34" charset="0"/>
                <a:ea typeface="Times New Roman" panose="02020603050405020304" pitchFamily="18" charset="0"/>
                <a:cs typeface="Times New Roman" panose="02020603050405020304" pitchFamily="18" charset="0"/>
              </a:rPr>
              <a:t>Proposed Dates, Location(s), Time(s):</a:t>
            </a:r>
          </a:p>
          <a:p>
            <a:pPr marL="0" marR="0">
              <a:spcBef>
                <a:spcPts val="200"/>
              </a:spcBef>
              <a:spcAft>
                <a:spcPts val="0"/>
              </a:spcAft>
            </a:pPr>
            <a:endParaRPr lang="en-US" sz="1400" b="1" kern="100" dirty="0">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50" b="1" i="1" kern="100" dirty="0">
                <a:effectLst/>
                <a:latin typeface="Calibri" panose="020F0502020204030204" pitchFamily="34" charset="0"/>
                <a:ea typeface="Calibri" panose="020F0502020204030204" pitchFamily="34" charset="0"/>
                <a:cs typeface="Calibri" panose="020F0502020204030204" pitchFamily="34" charset="0"/>
              </a:rPr>
              <a:t>Dates: </a:t>
            </a:r>
            <a:r>
              <a:rPr lang="en-US" sz="1050" kern="100" dirty="0">
                <a:effectLst/>
                <a:latin typeface="Calibri" panose="020F0502020204030204" pitchFamily="34" charset="0"/>
                <a:ea typeface="Calibri" panose="020F0502020204030204" pitchFamily="34" charset="0"/>
                <a:cs typeface="Calibri" panose="020F0502020204030204" pitchFamily="34" charset="0"/>
              </a:rPr>
              <a:t>Friday, February 23</a:t>
            </a:r>
            <a:r>
              <a:rPr lang="en-US" sz="1050" kern="100" baseline="30000" dirty="0">
                <a:effectLst/>
                <a:latin typeface="Calibri" panose="020F0502020204030204" pitchFamily="34" charset="0"/>
                <a:ea typeface="Calibri" panose="020F0502020204030204" pitchFamily="34" charset="0"/>
                <a:cs typeface="Calibri" panose="020F0502020204030204" pitchFamily="34" charset="0"/>
              </a:rPr>
              <a:t>rd</a:t>
            </a:r>
            <a:r>
              <a:rPr lang="en-US" sz="1050" kern="100" dirty="0">
                <a:effectLst/>
                <a:latin typeface="Calibri" panose="020F0502020204030204" pitchFamily="34" charset="0"/>
                <a:ea typeface="Calibri" panose="020F0502020204030204" pitchFamily="34" charset="0"/>
                <a:cs typeface="Calibri" panose="020F0502020204030204" pitchFamily="34" charset="0"/>
              </a:rPr>
              <a:t> – Sunday, February 25</a:t>
            </a:r>
            <a:r>
              <a:rPr lang="en-US" sz="1050" kern="100" baseline="30000" dirty="0">
                <a:effectLst/>
                <a:latin typeface="Calibri" panose="020F0502020204030204" pitchFamily="34" charset="0"/>
                <a:ea typeface="Calibri" panose="020F0502020204030204" pitchFamily="34" charset="0"/>
                <a:cs typeface="Calibri" panose="020F0502020204030204" pitchFamily="34" charset="0"/>
              </a:rPr>
              <a:t>th</a:t>
            </a:r>
            <a:r>
              <a:rPr lang="en-US" sz="1050" kern="100" dirty="0">
                <a:effectLst/>
                <a:latin typeface="Calibri" panose="020F0502020204030204" pitchFamily="34" charset="0"/>
                <a:ea typeface="Calibri" panose="020F0502020204030204" pitchFamily="34" charset="0"/>
                <a:cs typeface="Calibri" panose="020F0502020204030204" pitchFamily="34" charset="0"/>
              </a:rPr>
              <a:t> </a:t>
            </a:r>
            <a:endParaRPr lang="en-US" sz="105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050" b="1" i="1" kern="100" dirty="0">
                <a:effectLst/>
                <a:latin typeface="Calibri" panose="020F0502020204030204" pitchFamily="34" charset="0"/>
                <a:ea typeface="Calibri" panose="020F0502020204030204" pitchFamily="34" charset="0"/>
                <a:cs typeface="Calibri" panose="020F0502020204030204" pitchFamily="34" charset="0"/>
              </a:rPr>
              <a:t>Times:</a:t>
            </a:r>
            <a:r>
              <a:rPr lang="en-US" sz="1050" kern="100" dirty="0">
                <a:effectLst/>
                <a:latin typeface="Calibri" panose="020F0502020204030204" pitchFamily="34" charset="0"/>
                <a:ea typeface="Calibri" panose="020F0502020204030204" pitchFamily="34" charset="0"/>
                <a:cs typeface="Calibri" panose="020F0502020204030204" pitchFamily="34" charset="0"/>
              </a:rPr>
              <a:t> Opening ceremony will begin Friday evening. Hacking will commence from the conclusion of the opening ceremony until Sunday afternoon. Judging will commence Sunday afternoon and then the closing ceremony as well as winner’s announcement will take place Sunday evening. </a:t>
            </a:r>
            <a:endParaRPr lang="en-US" sz="105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050" b="1" i="1" kern="100" dirty="0">
                <a:effectLst/>
                <a:latin typeface="Calibri" panose="020F0502020204030204" pitchFamily="34" charset="0"/>
                <a:ea typeface="Calibri" panose="020F0502020204030204" pitchFamily="34" charset="0"/>
                <a:cs typeface="Calibri" panose="020F0502020204030204" pitchFamily="34" charset="0"/>
              </a:rPr>
              <a:t>Location: </a:t>
            </a:r>
            <a:r>
              <a:rPr lang="en-US" sz="1050" kern="100" dirty="0">
                <a:effectLst/>
                <a:latin typeface="Calibri" panose="020F0502020204030204" pitchFamily="34" charset="0"/>
                <a:ea typeface="Calibri" panose="020F0502020204030204" pitchFamily="34" charset="0"/>
                <a:cs typeface="Calibri" panose="020F0502020204030204" pitchFamily="34" charset="0"/>
              </a:rPr>
              <a:t>CMACD building, open workspace throughout the building, with certain rooms reserved for specific lectures and events.</a:t>
            </a:r>
            <a:endParaRPr lang="en-US" sz="105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0"/>
              </a:spcBef>
              <a:spcAft>
                <a:spcPts val="0"/>
              </a:spcAft>
            </a:pPr>
            <a:r>
              <a:rPr lang="en-US" sz="1800" kern="100" dirty="0">
                <a:effectLst/>
                <a:latin typeface="Calibri" panose="020F0502020204030204" pitchFamily="34" charset="0"/>
                <a:ea typeface="Calibri" panose="020F0502020204030204" pitchFamily="34" charset="0"/>
                <a:cs typeface="Calibri" panose="020F0502020204030204" pitchFamily="34"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7" name="TextBox 6">
            <a:extLst>
              <a:ext uri="{FF2B5EF4-FFF2-40B4-BE49-F238E27FC236}">
                <a16:creationId xmlns:a16="http://schemas.microsoft.com/office/drawing/2014/main" id="{D21BBFDE-A7B9-A7F7-4F89-00597EEBB4CC}"/>
              </a:ext>
            </a:extLst>
          </p:cNvPr>
          <p:cNvSpPr txBox="1"/>
          <p:nvPr/>
        </p:nvSpPr>
        <p:spPr>
          <a:xfrm>
            <a:off x="705044" y="5074757"/>
            <a:ext cx="3941685" cy="1446550"/>
          </a:xfrm>
          <a:prstGeom prst="rect">
            <a:avLst/>
          </a:prstGeom>
          <a:noFill/>
        </p:spPr>
        <p:txBody>
          <a:bodyPr wrap="square" rtlCol="0">
            <a:spAutoFit/>
          </a:bodyPr>
          <a:lstStyle/>
          <a:p>
            <a:r>
              <a:rPr lang="en-US" sz="1600" b="1" dirty="0"/>
              <a:t>Purpose/Objectives:</a:t>
            </a:r>
          </a:p>
          <a:p>
            <a:pPr marL="342900" indent="-342900">
              <a:buAutoNum type="arabicPeriod"/>
            </a:pPr>
            <a:r>
              <a:rPr lang="en-US" sz="1200" dirty="0"/>
              <a:t>Skill development</a:t>
            </a:r>
          </a:p>
          <a:p>
            <a:pPr marL="342900" indent="-342900">
              <a:buAutoNum type="arabicPeriod"/>
            </a:pPr>
            <a:r>
              <a:rPr lang="en-US" sz="1200" dirty="0"/>
              <a:t>Innovation and creativity</a:t>
            </a:r>
          </a:p>
          <a:p>
            <a:pPr marL="342900" indent="-342900">
              <a:buAutoNum type="arabicPeriod"/>
            </a:pPr>
            <a:r>
              <a:rPr lang="en-US" sz="1200" dirty="0"/>
              <a:t>Collaboration</a:t>
            </a:r>
          </a:p>
          <a:p>
            <a:pPr marL="342900" indent="-342900">
              <a:buAutoNum type="arabicPeriod"/>
            </a:pPr>
            <a:r>
              <a:rPr lang="en-US" sz="1200" dirty="0"/>
              <a:t>Networking opportunities</a:t>
            </a:r>
          </a:p>
          <a:p>
            <a:pPr marL="342900" indent="-342900">
              <a:buAutoNum type="arabicPeriod"/>
            </a:pPr>
            <a:r>
              <a:rPr lang="en-US" sz="1200" dirty="0"/>
              <a:t>Practical application of knowledge</a:t>
            </a:r>
          </a:p>
          <a:p>
            <a:pPr marL="342900" indent="-342900">
              <a:buAutoNum type="arabicPeriod"/>
            </a:pPr>
            <a:r>
              <a:rPr lang="en-US" sz="1200" dirty="0"/>
              <a:t>Connect with industry through portfolio creation</a:t>
            </a:r>
          </a:p>
        </p:txBody>
      </p:sp>
      <p:sp>
        <p:nvSpPr>
          <p:cNvPr id="9" name="TextBox 8">
            <a:extLst>
              <a:ext uri="{FF2B5EF4-FFF2-40B4-BE49-F238E27FC236}">
                <a16:creationId xmlns:a16="http://schemas.microsoft.com/office/drawing/2014/main" id="{92DB66EA-A5A5-BACE-387B-88AD7073BDBD}"/>
              </a:ext>
            </a:extLst>
          </p:cNvPr>
          <p:cNvSpPr txBox="1"/>
          <p:nvPr/>
        </p:nvSpPr>
        <p:spPr>
          <a:xfrm>
            <a:off x="4979353" y="4353373"/>
            <a:ext cx="2780523" cy="2231380"/>
          </a:xfrm>
          <a:prstGeom prst="rect">
            <a:avLst/>
          </a:prstGeom>
          <a:noFill/>
        </p:spPr>
        <p:txBody>
          <a:bodyPr wrap="square" rtlCol="0">
            <a:spAutoFit/>
          </a:bodyPr>
          <a:lstStyle/>
          <a:p>
            <a:pPr marL="0" marR="0">
              <a:spcBef>
                <a:spcPts val="200"/>
              </a:spcBef>
              <a:spcAft>
                <a:spcPts val="0"/>
              </a:spcAft>
            </a:pPr>
            <a:r>
              <a:rPr lang="en-US" sz="1100" b="1" kern="100" dirty="0">
                <a:solidFill>
                  <a:srgbClr val="1F3763"/>
                </a:solidFill>
                <a:effectLst/>
                <a:latin typeface="Calibri" panose="020F0502020204030204" pitchFamily="34" charset="0"/>
                <a:ea typeface="Times New Roman" panose="02020603050405020304" pitchFamily="18" charset="0"/>
                <a:cs typeface="Times New Roman" panose="02020603050405020304" pitchFamily="18" charset="0"/>
              </a:rPr>
              <a:t>Hackathon Theme Proposal</a:t>
            </a:r>
            <a:endParaRPr lang="en-US" sz="1100" b="1" kern="100"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100" kern="100" dirty="0">
                <a:effectLst/>
                <a:latin typeface="Calibri" panose="020F0502020204030204" pitchFamily="34" charset="0"/>
                <a:ea typeface="Calibri" panose="020F0502020204030204" pitchFamily="34" charset="0"/>
                <a:cs typeface="Calibri" panose="020F0502020204030204" pitchFamily="34" charset="0"/>
              </a:rPr>
              <a:t>The overarching theme of the Hackathon will be sustainability and the environment. Participants will be challenged to explore and address issues related to environmental conservation, climate change, waste reduction, renewable energy, and other critical sustainability topics. By focusing on these challenges, the hackathon seeks to inspire and encourage solutions that can make a tangible impact on the planet. </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10" name="TextBox 9">
            <a:extLst>
              <a:ext uri="{FF2B5EF4-FFF2-40B4-BE49-F238E27FC236}">
                <a16:creationId xmlns:a16="http://schemas.microsoft.com/office/drawing/2014/main" id="{786FB18D-C5C2-419E-967B-8E792E91001C}"/>
              </a:ext>
            </a:extLst>
          </p:cNvPr>
          <p:cNvSpPr txBox="1"/>
          <p:nvPr/>
        </p:nvSpPr>
        <p:spPr>
          <a:xfrm>
            <a:off x="8420696" y="4431594"/>
            <a:ext cx="2705878" cy="2215991"/>
          </a:xfrm>
          <a:prstGeom prst="rect">
            <a:avLst/>
          </a:prstGeom>
          <a:noFill/>
        </p:spPr>
        <p:txBody>
          <a:bodyPr wrap="square" rtlCol="0">
            <a:spAutoFit/>
          </a:bodyPr>
          <a:lstStyle/>
          <a:p>
            <a:pPr marL="0" marR="0">
              <a:spcBef>
                <a:spcPts val="200"/>
              </a:spcBef>
              <a:spcAft>
                <a:spcPts val="0"/>
              </a:spcAft>
            </a:pPr>
            <a:r>
              <a:rPr lang="en-US" sz="1000" b="1" kern="100" dirty="0">
                <a:solidFill>
                  <a:srgbClr val="1F3763"/>
                </a:solidFill>
                <a:effectLst/>
                <a:latin typeface="Calibri" panose="020F0502020204030204" pitchFamily="34" charset="0"/>
                <a:ea typeface="Times New Roman" panose="02020603050405020304" pitchFamily="18" charset="0"/>
                <a:cs typeface="Times New Roman" panose="02020603050405020304" pitchFamily="18" charset="0"/>
              </a:rPr>
              <a:t>How Clark can Benefit from this Hackathon </a:t>
            </a:r>
            <a:endParaRPr lang="en-US" sz="1000" b="1" kern="100" dirty="0">
              <a:solidFill>
                <a:srgbClr val="1F3763"/>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a:spcBef>
                <a:spcPts val="0"/>
              </a:spcBef>
              <a:spcAft>
                <a:spcPts val="0"/>
              </a:spcAft>
            </a:pPr>
            <a:r>
              <a:rPr lang="en-US" sz="1000" kern="100" dirty="0">
                <a:effectLst/>
                <a:latin typeface="Calibri" panose="020F0502020204030204" pitchFamily="34" charset="0"/>
                <a:ea typeface="Calibri" panose="020F0502020204030204" pitchFamily="34" charset="0"/>
                <a:cs typeface="Calibri" panose="020F0502020204030204" pitchFamily="34" charset="0"/>
              </a:rPr>
              <a:t>Hosting this hackathon holds the potential for significant and long-lasting benefits. Beyond the immediate positive impact on the student body, faculty, and the institution’s reputation, the hackathon offers a unique opportunity for the school to harness the innovative solutions generated by participants. Successful student projects have the potential to be integrated into the school’s existing technological infrastructure, enhancing operational efficiency, and creating sustainable improvements. </a:t>
            </a:r>
            <a:endParaRPr lang="en-US" sz="10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graphicFrame>
        <p:nvGraphicFramePr>
          <p:cNvPr id="11" name="Table 10">
            <a:extLst>
              <a:ext uri="{FF2B5EF4-FFF2-40B4-BE49-F238E27FC236}">
                <a16:creationId xmlns:a16="http://schemas.microsoft.com/office/drawing/2014/main" id="{C2620C23-2EC2-82A6-B23D-6973E9EAFF31}"/>
              </a:ext>
            </a:extLst>
          </p:cNvPr>
          <p:cNvGraphicFramePr>
            <a:graphicFrameLocks noGrp="1"/>
          </p:cNvGraphicFramePr>
          <p:nvPr>
            <p:extLst>
              <p:ext uri="{D42A27DB-BD31-4B8C-83A1-F6EECF244321}">
                <p14:modId xmlns:p14="http://schemas.microsoft.com/office/powerpoint/2010/main" val="507056985"/>
              </p:ext>
            </p:extLst>
          </p:nvPr>
        </p:nvGraphicFramePr>
        <p:xfrm>
          <a:off x="5421085" y="1250146"/>
          <a:ext cx="5082074" cy="2854534"/>
        </p:xfrm>
        <a:graphic>
          <a:graphicData uri="http://schemas.openxmlformats.org/drawingml/2006/table">
            <a:tbl>
              <a:tblPr firstRow="1" bandRow="1">
                <a:tableStyleId>{5C22544A-7EE6-4342-B048-85BDC9FD1C3A}</a:tableStyleId>
              </a:tblPr>
              <a:tblGrid>
                <a:gridCol w="2541037">
                  <a:extLst>
                    <a:ext uri="{9D8B030D-6E8A-4147-A177-3AD203B41FA5}">
                      <a16:colId xmlns:a16="http://schemas.microsoft.com/office/drawing/2014/main" val="3168470748"/>
                    </a:ext>
                  </a:extLst>
                </a:gridCol>
                <a:gridCol w="2541037">
                  <a:extLst>
                    <a:ext uri="{9D8B030D-6E8A-4147-A177-3AD203B41FA5}">
                      <a16:colId xmlns:a16="http://schemas.microsoft.com/office/drawing/2014/main" val="3205527370"/>
                    </a:ext>
                  </a:extLst>
                </a:gridCol>
              </a:tblGrid>
              <a:tr h="396463">
                <a:tc>
                  <a:txBody>
                    <a:bodyPr/>
                    <a:lstStyle/>
                    <a:p>
                      <a:pPr algn="ctr"/>
                      <a:r>
                        <a:rPr lang="en-US" sz="1400" dirty="0"/>
                        <a:t>Item </a:t>
                      </a:r>
                    </a:p>
                  </a:txBody>
                  <a:tcPr/>
                </a:tc>
                <a:tc>
                  <a:txBody>
                    <a:bodyPr/>
                    <a:lstStyle/>
                    <a:p>
                      <a:pPr algn="ctr"/>
                      <a:r>
                        <a:rPr lang="en-US" sz="1400" dirty="0"/>
                        <a:t>Cost </a:t>
                      </a:r>
                    </a:p>
                  </a:txBody>
                  <a:tcPr/>
                </a:tc>
                <a:extLst>
                  <a:ext uri="{0D108BD9-81ED-4DB2-BD59-A6C34878D82A}">
                    <a16:rowId xmlns:a16="http://schemas.microsoft.com/office/drawing/2014/main" val="3407555265"/>
                  </a:ext>
                </a:extLst>
              </a:tr>
              <a:tr h="396463">
                <a:tc>
                  <a:txBody>
                    <a:bodyPr/>
                    <a:lstStyle/>
                    <a:p>
                      <a:pPr algn="ctr"/>
                      <a:r>
                        <a:rPr lang="en-US" sz="1400" dirty="0"/>
                        <a:t>1</a:t>
                      </a:r>
                      <a:r>
                        <a:rPr lang="en-US" sz="1400" baseline="30000" dirty="0"/>
                        <a:t>st</a:t>
                      </a:r>
                      <a:r>
                        <a:rPr lang="en-US" sz="1400" dirty="0"/>
                        <a:t> place prizes </a:t>
                      </a:r>
                    </a:p>
                  </a:txBody>
                  <a:tcPr/>
                </a:tc>
                <a:tc>
                  <a:txBody>
                    <a:bodyPr/>
                    <a:lstStyle/>
                    <a:p>
                      <a:pPr algn="ctr"/>
                      <a:r>
                        <a:rPr lang="en-US" sz="1400" dirty="0"/>
                        <a:t>$500</a:t>
                      </a:r>
                    </a:p>
                  </a:txBody>
                  <a:tcPr/>
                </a:tc>
                <a:extLst>
                  <a:ext uri="{0D108BD9-81ED-4DB2-BD59-A6C34878D82A}">
                    <a16:rowId xmlns:a16="http://schemas.microsoft.com/office/drawing/2014/main" val="1957546904"/>
                  </a:ext>
                </a:extLst>
              </a:tr>
              <a:tr h="396463">
                <a:tc>
                  <a:txBody>
                    <a:bodyPr/>
                    <a:lstStyle/>
                    <a:p>
                      <a:pPr algn="ctr"/>
                      <a:r>
                        <a:rPr lang="en-US" sz="1400" dirty="0"/>
                        <a:t>2</a:t>
                      </a:r>
                      <a:r>
                        <a:rPr lang="en-US" sz="1400" baseline="30000" dirty="0"/>
                        <a:t>nd</a:t>
                      </a:r>
                      <a:r>
                        <a:rPr lang="en-US" sz="1400" dirty="0"/>
                        <a:t> place prizes</a:t>
                      </a:r>
                    </a:p>
                  </a:txBody>
                  <a:tcPr/>
                </a:tc>
                <a:tc>
                  <a:txBody>
                    <a:bodyPr/>
                    <a:lstStyle/>
                    <a:p>
                      <a:pPr algn="ctr"/>
                      <a:r>
                        <a:rPr lang="en-US" sz="1400" dirty="0"/>
                        <a:t>$300</a:t>
                      </a:r>
                    </a:p>
                  </a:txBody>
                  <a:tcPr/>
                </a:tc>
                <a:extLst>
                  <a:ext uri="{0D108BD9-81ED-4DB2-BD59-A6C34878D82A}">
                    <a16:rowId xmlns:a16="http://schemas.microsoft.com/office/drawing/2014/main" val="1104498306"/>
                  </a:ext>
                </a:extLst>
              </a:tr>
              <a:tr h="396463">
                <a:tc>
                  <a:txBody>
                    <a:bodyPr/>
                    <a:lstStyle/>
                    <a:p>
                      <a:pPr algn="ctr"/>
                      <a:r>
                        <a:rPr lang="en-US" sz="1400" dirty="0"/>
                        <a:t>3</a:t>
                      </a:r>
                      <a:r>
                        <a:rPr lang="en-US" sz="1400" baseline="30000" dirty="0"/>
                        <a:t>rd</a:t>
                      </a:r>
                      <a:r>
                        <a:rPr lang="en-US" sz="1400" dirty="0"/>
                        <a:t> place prizes </a:t>
                      </a:r>
                    </a:p>
                  </a:txBody>
                  <a:tcPr/>
                </a:tc>
                <a:tc>
                  <a:txBody>
                    <a:bodyPr/>
                    <a:lstStyle/>
                    <a:p>
                      <a:pPr algn="ctr"/>
                      <a:r>
                        <a:rPr lang="en-US" sz="1400" dirty="0"/>
                        <a:t>$200</a:t>
                      </a:r>
                    </a:p>
                  </a:txBody>
                  <a:tcPr/>
                </a:tc>
                <a:extLst>
                  <a:ext uri="{0D108BD9-81ED-4DB2-BD59-A6C34878D82A}">
                    <a16:rowId xmlns:a16="http://schemas.microsoft.com/office/drawing/2014/main" val="3429474796"/>
                  </a:ext>
                </a:extLst>
              </a:tr>
              <a:tr h="396463">
                <a:tc>
                  <a:txBody>
                    <a:bodyPr/>
                    <a:lstStyle/>
                    <a:p>
                      <a:pPr algn="ctr"/>
                      <a:r>
                        <a:rPr lang="en-US" sz="1400" dirty="0"/>
                        <a:t>Snacks &amp; drinks (3 days)</a:t>
                      </a:r>
                    </a:p>
                  </a:txBody>
                  <a:tcPr/>
                </a:tc>
                <a:tc>
                  <a:txBody>
                    <a:bodyPr/>
                    <a:lstStyle/>
                    <a:p>
                      <a:pPr algn="ctr"/>
                      <a:r>
                        <a:rPr lang="en-US" sz="1400" dirty="0"/>
                        <a:t>$500</a:t>
                      </a:r>
                    </a:p>
                  </a:txBody>
                  <a:tcPr/>
                </a:tc>
                <a:extLst>
                  <a:ext uri="{0D108BD9-81ED-4DB2-BD59-A6C34878D82A}">
                    <a16:rowId xmlns:a16="http://schemas.microsoft.com/office/drawing/2014/main" val="1322120942"/>
                  </a:ext>
                </a:extLst>
              </a:tr>
              <a:tr h="396463">
                <a:tc>
                  <a:txBody>
                    <a:bodyPr/>
                    <a:lstStyle/>
                    <a:p>
                      <a:pPr algn="ctr"/>
                      <a:r>
                        <a:rPr lang="en-US" sz="1400" dirty="0"/>
                        <a:t>Brunch (2), dinner (2)</a:t>
                      </a:r>
                    </a:p>
                  </a:txBody>
                  <a:tcPr/>
                </a:tc>
                <a:tc>
                  <a:txBody>
                    <a:bodyPr/>
                    <a:lstStyle/>
                    <a:p>
                      <a:pPr algn="ctr"/>
                      <a:r>
                        <a:rPr lang="en-US" sz="1400" dirty="0"/>
                        <a:t>$2000</a:t>
                      </a:r>
                    </a:p>
                  </a:txBody>
                  <a:tcPr/>
                </a:tc>
                <a:extLst>
                  <a:ext uri="{0D108BD9-81ED-4DB2-BD59-A6C34878D82A}">
                    <a16:rowId xmlns:a16="http://schemas.microsoft.com/office/drawing/2014/main" val="1377639125"/>
                  </a:ext>
                </a:extLst>
              </a:tr>
              <a:tr h="475756">
                <a:tc>
                  <a:txBody>
                    <a:bodyPr/>
                    <a:lstStyle/>
                    <a:p>
                      <a:pPr algn="ctr"/>
                      <a:r>
                        <a:rPr lang="en-US" b="1" dirty="0"/>
                        <a:t>GRAND TOTAL </a:t>
                      </a:r>
                    </a:p>
                  </a:txBody>
                  <a:tcPr/>
                </a:tc>
                <a:tc>
                  <a:txBody>
                    <a:bodyPr/>
                    <a:lstStyle/>
                    <a:p>
                      <a:pPr algn="ctr"/>
                      <a:r>
                        <a:rPr lang="en-US" b="1" dirty="0"/>
                        <a:t>$3500</a:t>
                      </a:r>
                    </a:p>
                  </a:txBody>
                  <a:tcPr/>
                </a:tc>
                <a:extLst>
                  <a:ext uri="{0D108BD9-81ED-4DB2-BD59-A6C34878D82A}">
                    <a16:rowId xmlns:a16="http://schemas.microsoft.com/office/drawing/2014/main" val="2755134984"/>
                  </a:ext>
                </a:extLst>
              </a:tr>
            </a:tbl>
          </a:graphicData>
        </a:graphic>
      </p:graphicFrame>
      <p:sp>
        <p:nvSpPr>
          <p:cNvPr id="12" name="TextBox 11">
            <a:extLst>
              <a:ext uri="{FF2B5EF4-FFF2-40B4-BE49-F238E27FC236}">
                <a16:creationId xmlns:a16="http://schemas.microsoft.com/office/drawing/2014/main" id="{9CB68428-4C77-F560-E189-7879935D1C96}"/>
              </a:ext>
            </a:extLst>
          </p:cNvPr>
          <p:cNvSpPr txBox="1"/>
          <p:nvPr/>
        </p:nvSpPr>
        <p:spPr>
          <a:xfrm>
            <a:off x="6392246" y="880814"/>
            <a:ext cx="3139751" cy="369332"/>
          </a:xfrm>
          <a:prstGeom prst="rect">
            <a:avLst/>
          </a:prstGeom>
          <a:noFill/>
        </p:spPr>
        <p:txBody>
          <a:bodyPr wrap="square" rtlCol="0">
            <a:spAutoFit/>
          </a:bodyPr>
          <a:lstStyle/>
          <a:p>
            <a:pPr algn="ctr"/>
            <a:r>
              <a:rPr lang="en-US" b="1" dirty="0"/>
              <a:t>Budget Outline </a:t>
            </a:r>
          </a:p>
        </p:txBody>
      </p:sp>
    </p:spTree>
    <p:extLst>
      <p:ext uri="{BB962C8B-B14F-4D97-AF65-F5344CB8AC3E}">
        <p14:creationId xmlns:p14="http://schemas.microsoft.com/office/powerpoint/2010/main" val="600964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381</Words>
  <Application>Microsoft Office PowerPoint</Application>
  <PresentationFormat>Widescreen</PresentationFormat>
  <Paragraphs>37</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Times New Roman</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Carlson, Nina</dc:creator>
  <cp:lastModifiedBy>Carlson, Nina</cp:lastModifiedBy>
  <cp:revision>2</cp:revision>
  <dcterms:created xsi:type="dcterms:W3CDTF">2024-01-22T20:59:32Z</dcterms:created>
  <dcterms:modified xsi:type="dcterms:W3CDTF">2024-01-22T22:44:32Z</dcterms:modified>
</cp:coreProperties>
</file>

<file path=docProps/thumbnail.jpeg>
</file>